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9" r:id="rId1"/>
  </p:sldMasterIdLst>
  <p:sldIdLst>
    <p:sldId id="256" r:id="rId2"/>
    <p:sldId id="271" r:id="rId3"/>
    <p:sldId id="260" r:id="rId4"/>
    <p:sldId id="262" r:id="rId5"/>
    <p:sldId id="261" r:id="rId6"/>
    <p:sldId id="263" r:id="rId7"/>
    <p:sldId id="259" r:id="rId8"/>
    <p:sldId id="272" r:id="rId9"/>
    <p:sldId id="278" r:id="rId10"/>
    <p:sldId id="266" r:id="rId11"/>
    <p:sldId id="264" r:id="rId12"/>
    <p:sldId id="274" r:id="rId13"/>
    <p:sldId id="267" r:id="rId14"/>
    <p:sldId id="268" r:id="rId15"/>
    <p:sldId id="269" r:id="rId16"/>
    <p:sldId id="277" r:id="rId17"/>
    <p:sldId id="275" r:id="rId18"/>
    <p:sldId id="273" r:id="rId19"/>
    <p:sldId id="270" r:id="rId20"/>
    <p:sldId id="276" r:id="rId21"/>
    <p:sldId id="281" r:id="rId22"/>
    <p:sldId id="282" r:id="rId23"/>
    <p:sldId id="284" r:id="rId24"/>
    <p:sldId id="285" r:id="rId25"/>
    <p:sldId id="283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8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6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2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91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74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3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68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1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5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6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1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2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14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01-An&#225;lisis/01-TRI/Pregunta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../../AudioEntrevista.mp3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../02-Dise&#241;o/03-BPMN/BPMN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../01-An&#225;lisis/02-HistoriasdeUsuari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01-CasosdeUsoExtendido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02-DiagramadeCasosdeUso/Diagrama%20de%20casos%20de%20uso%20extendidos/Diagrama%20de%20casos%20de%20uso%20extendidos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../01-An&#225;lisis/04-DiagramadeGant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02-Dise&#241;o/06-BasesdeDatos/03-Normalizacion/Version-2/Normalizacion.pdf" TargetMode="External"/><Relationship Id="rId2" Type="http://schemas.openxmlformats.org/officeDocument/2006/relationships/hyperlink" Target="../02-Dise&#241;o/06-BasesdeDatos/01-ModeloEntidadRelacion/Version-2/Modelo%20entidad%20relacion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../02-Dise&#241;o/06-BasesdeDatos/02-DiccionariodeDatos/Version-2/Diccionario%20de%20datos.html" TargetMode="External"/><Relationship Id="rId4" Type="http://schemas.openxmlformats.org/officeDocument/2006/relationships/hyperlink" Target="../02-Dise&#241;o/06-BasesdeDatos/04-ModeloRelacional/ModeloRelacional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07-DiagramadeClases/Version-3/index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05-DiagramadeDistribucion/Diagrama%20de%20distribucion/index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../03-Desarrollo/Base%20de%20datos/Codigo%20DDL/Version-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../03-Desarrollo/Base%20de%20datos/Codigo%20DML(prueba)/Version-2/Codigo%20base%20de%20datos%20tidsplan%20DML.sq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zmiguel9z/Tidsplaa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../06-Manuales/Manual%20T&#233;cnico.doc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../03-Desarrollo/Pruebas%20unitarias/Pruebas%20unitarias.p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../06-Manuale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../06-Manuales/Manual%20migraci&#243;n%20de%20datos/Manual%20migraci&#243;n%20de%20datos.doc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09-Contrato/Contrato.doc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10-PlanCapacitaci&#242;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11-DiagramaInform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12-InformeBienes/Informe%20De%20Bienes%20Inform&#225;ticos.docx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../02-Dise&#241;o/13-CuadroComparativ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e.taiga.io/project/zmiguel9z-proyecto-grupo-3/backlo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642" y="187876"/>
            <a:ext cx="5496658" cy="1488523"/>
          </a:xfrm>
        </p:spPr>
        <p:txBody>
          <a:bodyPr>
            <a:normAutofit/>
          </a:bodyPr>
          <a:lstStyle/>
          <a:p>
            <a:r>
              <a:rPr lang="es-CO" sz="88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TIDSPLAN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51300" y="1767186"/>
            <a:ext cx="8825658" cy="861420"/>
          </a:xfrm>
        </p:spPr>
        <p:txBody>
          <a:bodyPr>
            <a:noAutofit/>
          </a:bodyPr>
          <a:lstStyle/>
          <a:p>
            <a:pPr algn="l"/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pPr algn="l"/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-Miguel Fajardo</a:t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-Leidy Bustos</a:t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-Michael Rubiano</a:t>
            </a:r>
            <a:b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-Julián Corredor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720377" y="1320733"/>
            <a:ext cx="4028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“Horario organizado, pensando en tus necesidades”.</a:t>
            </a:r>
            <a:endParaRPr lang="es-E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59" y="3239272"/>
            <a:ext cx="6962015" cy="343749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51300" y="5119964"/>
            <a:ext cx="4386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Arial" panose="020B0604020202020204" pitchFamily="34" charset="0"/>
                <a:cs typeface="Arial" panose="020B0604020202020204" pitchFamily="34" charset="0"/>
              </a:rPr>
              <a:t>INSTRUCTORES:</a:t>
            </a:r>
          </a:p>
          <a:p>
            <a:endParaRPr lang="es-419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419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419" sz="1600" dirty="0">
                <a:latin typeface="Arial" panose="020B0604020202020204" pitchFamily="34" charset="0"/>
                <a:cs typeface="Arial" panose="020B0604020202020204" pitchFamily="34" charset="0"/>
              </a:rPr>
              <a:t>JAVIER LEONARDO PINEDA</a:t>
            </a:r>
          </a:p>
          <a:p>
            <a:r>
              <a:rPr lang="es-419" sz="16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HERNANDO ENRIQUE MORENO MORENO</a:t>
            </a:r>
            <a:endParaRPr lang="es-419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51300" y="3650142"/>
            <a:ext cx="404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Arial" panose="020B0604020202020204" pitchFamily="34" charset="0"/>
                <a:cs typeface="Arial" panose="020B0604020202020204" pitchFamily="34" charset="0"/>
              </a:rPr>
              <a:t>FICHA: </a:t>
            </a:r>
            <a:r>
              <a:rPr lang="es-419" sz="1600" dirty="0">
                <a:latin typeface="Arial" panose="020B0604020202020204" pitchFamily="34" charset="0"/>
                <a:cs typeface="Arial" panose="020B0604020202020204" pitchFamily="34" charset="0"/>
              </a:rPr>
              <a:t>1349397</a:t>
            </a:r>
          </a:p>
          <a:p>
            <a:r>
              <a:rPr lang="es-419" sz="1600" b="1" dirty="0">
                <a:latin typeface="Arial" panose="020B0604020202020204" pitchFamily="34" charset="0"/>
                <a:cs typeface="Arial" panose="020B0604020202020204" pitchFamily="34" charset="0"/>
              </a:rPr>
              <a:t>PROGRAMA DE FORMACIÓN: </a:t>
            </a:r>
            <a:r>
              <a:rPr lang="es-419" sz="1600" dirty="0">
                <a:latin typeface="Arial" panose="020B0604020202020204" pitchFamily="34" charset="0"/>
                <a:cs typeface="Arial" panose="020B0604020202020204" pitchFamily="34" charset="0"/>
              </a:rPr>
              <a:t>ADSI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6925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86244" cy="1456267"/>
          </a:xfrm>
        </p:spPr>
        <p:txBody>
          <a:bodyPr>
            <a:noAutofit/>
          </a:bodyPr>
          <a:lstStyle/>
          <a:p>
            <a:r>
              <a:rPr lang="es-ES" sz="48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Técnicas de levantamiento de información: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1501" y="2184400"/>
            <a:ext cx="10131425" cy="2425700"/>
          </a:xfrm>
        </p:spPr>
        <p:txBody>
          <a:bodyPr>
            <a:normAutofit/>
          </a:bodyPr>
          <a:lstStyle/>
          <a:p>
            <a:r>
              <a:rPr lang="es-ES" sz="3200" dirty="0"/>
              <a:t>Utilizamos la entrevista  y obtuvimos la información necesaria para la necesidad de nuestro proyecto</a:t>
            </a:r>
          </a:p>
        </p:txBody>
      </p:sp>
      <p:pic>
        <p:nvPicPr>
          <p:cNvPr id="12294" name="Picture 6" descr="Resultado de imagen para entrevista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99" y="4333719"/>
            <a:ext cx="4095751" cy="22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4947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TRI: Entrevista: </a:t>
            </a:r>
            <a:endParaRPr lang="es-ES" sz="6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Marcador de contenido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20" y="3341132"/>
            <a:ext cx="2578060" cy="259972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Marcador de contenido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32" y="2985075"/>
            <a:ext cx="2568426" cy="313163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387600" y="2215634"/>
            <a:ext cx="417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Preguntas</a:t>
            </a:r>
            <a:r>
              <a:rPr lang="es-CO" dirty="0"/>
              <a:t>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8037068" y="2215634"/>
            <a:ext cx="2780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332039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1636" y="279400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de procesos del sena:</a:t>
            </a:r>
          </a:p>
        </p:txBody>
      </p:sp>
      <p:pic>
        <p:nvPicPr>
          <p:cNvPr id="1026" name="Picture 2" descr="https://scontent.feoh3-1.fna.fbcdn.net/v/t35.0-12/17761397_10211525077270091_239910013_o.png?oh=1bbd12fc7a97673efdc302e651ec12d9&amp;oe=58E39FB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74" y="1646237"/>
            <a:ext cx="7882351" cy="510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47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3150" y="254000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Mapa de procesos:</a:t>
            </a:r>
          </a:p>
        </p:txBody>
      </p:sp>
      <p:pic>
        <p:nvPicPr>
          <p:cNvPr id="4" name="Marcador de contenido 3" descr="C:\Users\SENA.DESKTOP-L0GLE2A\Desktop\asdasd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608138"/>
            <a:ext cx="8239126" cy="5160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460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8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BPMN - Modelo y notación de procesos de negocio:</a:t>
            </a:r>
          </a:p>
        </p:txBody>
      </p:sp>
      <p:pic>
        <p:nvPicPr>
          <p:cNvPr id="1030" name="Picture 6" descr="Imagen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19" y="3116261"/>
            <a:ext cx="4598987" cy="2171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6238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3981" y="519447"/>
            <a:ext cx="11137005" cy="1456267"/>
          </a:xfrm>
        </p:spPr>
        <p:txBody>
          <a:bodyPr>
            <a:no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Equipo con el que cuenta el cliente: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El cliente cuenta con un ordenador el cual tiene las siguientes características: </a:t>
            </a:r>
          </a:p>
          <a:p>
            <a:r>
              <a:rPr lang="es-ES" dirty="0"/>
              <a:t> Sistema operativo: Windows 7</a:t>
            </a:r>
          </a:p>
          <a:p>
            <a:r>
              <a:rPr lang="es-ES" dirty="0"/>
              <a:t>Procesador: Intel Core7</a:t>
            </a:r>
          </a:p>
          <a:p>
            <a:r>
              <a:rPr lang="es-ES" dirty="0"/>
              <a:t>Disco duro de 500GB</a:t>
            </a:r>
          </a:p>
          <a:p>
            <a:r>
              <a:rPr lang="es-ES" dirty="0"/>
              <a:t>Memoria RAM: 2GB</a:t>
            </a:r>
          </a:p>
          <a:p>
            <a:r>
              <a:rPr lang="es-ES" dirty="0"/>
              <a:t>Tarjeta grafica: Intel HD </a:t>
            </a:r>
            <a:r>
              <a:rPr lang="es-ES" dirty="0" err="1"/>
              <a:t>graphics</a:t>
            </a:r>
            <a:r>
              <a:rPr lang="es-ES" dirty="0"/>
              <a:t> 250MB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826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Requerimientos mínimos para la funcionalidad del software: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Procesador: Intel Xeon E3-1220</a:t>
            </a:r>
          </a:p>
          <a:p>
            <a:r>
              <a:rPr lang="es-CO" dirty="0"/>
              <a:t>Memoria RAM de: 2GB </a:t>
            </a:r>
          </a:p>
          <a:p>
            <a:r>
              <a:rPr lang="es-CO" dirty="0"/>
              <a:t>Conexión a internet</a:t>
            </a:r>
          </a:p>
          <a:p>
            <a:r>
              <a:rPr lang="es-ES" dirty="0"/>
              <a:t>Tarjeta grafica: 250MB</a:t>
            </a:r>
          </a:p>
          <a:p>
            <a:r>
              <a:rPr lang="es-ES" dirty="0"/>
              <a:t>Espacio libre en el disco duro 4GB como mínimo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78" y="2252728"/>
            <a:ext cx="4785574" cy="47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0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7400" y="381000"/>
            <a:ext cx="10131425" cy="1456267"/>
          </a:xfrm>
        </p:spPr>
        <p:txBody>
          <a:bodyPr>
            <a:no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Historia de usuario (Requerimientos funcionales):</a:t>
            </a:r>
          </a:p>
        </p:txBody>
      </p:sp>
      <p:pic>
        <p:nvPicPr>
          <p:cNvPr id="2050" name="Picture 2" descr="Imagen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1" t="10137" r="12565" b="20073"/>
          <a:stretch/>
        </p:blipFill>
        <p:spPr bwMode="auto">
          <a:xfrm>
            <a:off x="3465512" y="2387600"/>
            <a:ext cx="4597400" cy="3263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8556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9951" y="685800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Casos de uso extendidos:</a:t>
            </a:r>
          </a:p>
        </p:txBody>
      </p:sp>
      <p:sp>
        <p:nvSpPr>
          <p:cNvPr id="6" name="Rectángulo 5">
            <a:hlinkClick r:id="rId2" action="ppaction://hlinkfile"/>
          </p:cNvPr>
          <p:cNvSpPr/>
          <p:nvPr/>
        </p:nvSpPr>
        <p:spPr>
          <a:xfrm>
            <a:off x="2273300" y="2540000"/>
            <a:ext cx="7531100" cy="2527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Casos de uso extendidos</a:t>
            </a:r>
          </a:p>
        </p:txBody>
      </p:sp>
    </p:spTree>
    <p:extLst>
      <p:ext uri="{BB962C8B-B14F-4D97-AF65-F5344CB8AC3E}">
        <p14:creationId xmlns:p14="http://schemas.microsoft.com/office/powerpoint/2010/main" val="32287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Casos de uso: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2386012" y="2305049"/>
            <a:ext cx="7531100" cy="28098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286518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Componente metodológico: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Objetivo general.</a:t>
            </a:r>
          </a:p>
          <a:p>
            <a:r>
              <a:rPr lang="es-ES" sz="3200" dirty="0"/>
              <a:t>Objetivos específicos. </a:t>
            </a:r>
          </a:p>
          <a:p>
            <a:r>
              <a:rPr lang="es-ES" sz="3200" dirty="0"/>
              <a:t>Planteamiento del problema.</a:t>
            </a:r>
          </a:p>
          <a:p>
            <a:r>
              <a:rPr lang="es-ES" sz="3200" dirty="0"/>
              <a:t>Alcance del proyecto.</a:t>
            </a:r>
          </a:p>
          <a:p>
            <a:r>
              <a:rPr lang="es-ES" sz="3200" dirty="0"/>
              <a:t>Justificación.</a:t>
            </a:r>
          </a:p>
        </p:txBody>
      </p:sp>
      <p:pic>
        <p:nvPicPr>
          <p:cNvPr id="4102" name="Picture 6" descr="Resultado de imagen para muñeco escribiend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4" y="2271183"/>
            <a:ext cx="32861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chulito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2271183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chulito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49" y="3027821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para chulito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774" y="3588314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para chulito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49" y="4291894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chulito anim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99" y="4840967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1397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Servicio hosting en la nube:</a:t>
            </a:r>
            <a:endParaRPr lang="es-CO" sz="6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58434"/>
            <a:ext cx="10131425" cy="3615870"/>
          </a:xfrm>
        </p:spPr>
      </p:pic>
    </p:spTree>
    <p:extLst>
      <p:ext uri="{BB962C8B-B14F-4D97-AF65-F5344CB8AC3E}">
        <p14:creationId xmlns:p14="http://schemas.microsoft.com/office/powerpoint/2010/main" val="371173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CB8EBB-81F2-4CF4-88FF-E58E93F1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Costos Project (diagrama de </a:t>
            </a:r>
            <a:r>
              <a:rPr lang="es-CO" sz="6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Ghantt</a:t>
            </a:r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):</a:t>
            </a:r>
          </a:p>
        </p:txBody>
      </p:sp>
      <p:pic>
        <p:nvPicPr>
          <p:cNvPr id="5" name="Marcador de contenido 4">
            <a:hlinkClick r:id="rId2" action="ppaction://hlinkfile"/>
            <a:extLst>
              <a:ext uri="{FF2B5EF4-FFF2-40B4-BE49-F238E27FC236}">
                <a16:creationId xmlns:a16="http://schemas.microsoft.com/office/drawing/2014/main" id="{DE2B7D21-7726-4CFA-BC4B-775ECFC38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2422" y="2434107"/>
            <a:ext cx="3863192" cy="3863192"/>
          </a:xfrm>
        </p:spPr>
      </p:pic>
    </p:spTree>
    <p:extLst>
      <p:ext uri="{BB962C8B-B14F-4D97-AF65-F5344CB8AC3E}">
        <p14:creationId xmlns:p14="http://schemas.microsoft.com/office/powerpoint/2010/main" val="834887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17838"/>
            <a:ext cx="10131425" cy="1456267"/>
          </a:xfrm>
        </p:spPr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Bases de datos:</a:t>
            </a:r>
          </a:p>
        </p:txBody>
      </p:sp>
      <p:sp>
        <p:nvSpPr>
          <p:cNvPr id="5" name="Rectángulo 4">
            <a:hlinkClick r:id="rId2" action="ppaction://hlinkfile"/>
          </p:cNvPr>
          <p:cNvSpPr/>
          <p:nvPr/>
        </p:nvSpPr>
        <p:spPr>
          <a:xfrm>
            <a:off x="790832" y="1951453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Modelo entidad relación</a:t>
            </a:r>
          </a:p>
        </p:txBody>
      </p:sp>
      <p:sp>
        <p:nvSpPr>
          <p:cNvPr id="6" name="Rectángulo 5">
            <a:hlinkClick r:id="rId3" action="ppaction://hlinkfile"/>
          </p:cNvPr>
          <p:cNvSpPr/>
          <p:nvPr/>
        </p:nvSpPr>
        <p:spPr>
          <a:xfrm>
            <a:off x="6465194" y="1951453"/>
            <a:ext cx="4915380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Normalización</a:t>
            </a:r>
          </a:p>
        </p:txBody>
      </p:sp>
      <p:sp>
        <p:nvSpPr>
          <p:cNvPr id="7" name="Rectángulo 6">
            <a:hlinkClick r:id="rId4" action="ppaction://hlinkfile"/>
          </p:cNvPr>
          <p:cNvSpPr/>
          <p:nvPr/>
        </p:nvSpPr>
        <p:spPr>
          <a:xfrm>
            <a:off x="790832" y="4319832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Modelo relacional</a:t>
            </a:r>
          </a:p>
        </p:txBody>
      </p:sp>
      <p:sp>
        <p:nvSpPr>
          <p:cNvPr id="8" name="Rectángulo 7">
            <a:hlinkClick r:id="rId5" action="ppaction://hlinkfile"/>
          </p:cNvPr>
          <p:cNvSpPr/>
          <p:nvPr/>
        </p:nvSpPr>
        <p:spPr>
          <a:xfrm>
            <a:off x="6465195" y="4319832"/>
            <a:ext cx="4915380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263403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Diagrama de clases data base:</a:t>
            </a:r>
          </a:p>
        </p:txBody>
      </p:sp>
      <p:sp>
        <p:nvSpPr>
          <p:cNvPr id="7" name="Rectángulo 6">
            <a:hlinkClick r:id="rId2" action="ppaction://hlinkfile"/>
          </p:cNvPr>
          <p:cNvSpPr/>
          <p:nvPr/>
        </p:nvSpPr>
        <p:spPr>
          <a:xfrm>
            <a:off x="3230734" y="3098686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404393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Diagrama de distribución:</a:t>
            </a:r>
            <a:endParaRPr lang="es-MX" sz="6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2310996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Dominio de la aplicación:</a:t>
            </a:r>
            <a:endParaRPr lang="es-CO" sz="60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37" t="10060" r="5237" b="6103"/>
          <a:stretch/>
        </p:blipFill>
        <p:spPr>
          <a:xfrm>
            <a:off x="1561473" y="2065867"/>
            <a:ext cx="9442830" cy="44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Sentencias DDL:</a:t>
            </a:r>
            <a:endParaRPr lang="es-MX" sz="6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Sentencias DDL, </a:t>
            </a:r>
            <a:r>
              <a:rPr lang="es-CO" sz="4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MySQL</a:t>
            </a:r>
            <a:endParaRPr lang="es-CO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8828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Joins</a:t>
            </a:r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usando sentencias DML: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Sentencias DML</a:t>
            </a:r>
          </a:p>
        </p:txBody>
      </p:sp>
    </p:spTree>
    <p:extLst>
      <p:ext uri="{BB962C8B-B14F-4D97-AF65-F5344CB8AC3E}">
        <p14:creationId xmlns:p14="http://schemas.microsoft.com/office/powerpoint/2010/main" val="3472267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Sistemas de control de versiones:</a:t>
            </a:r>
          </a:p>
        </p:txBody>
      </p:sp>
      <p:sp>
        <p:nvSpPr>
          <p:cNvPr id="4" name="Rectángulo 3">
            <a:hlinkClick r:id="rId2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Control de versiones GIT</a:t>
            </a:r>
          </a:p>
        </p:txBody>
      </p:sp>
    </p:spTree>
    <p:extLst>
      <p:ext uri="{BB962C8B-B14F-4D97-AF65-F5344CB8AC3E}">
        <p14:creationId xmlns:p14="http://schemas.microsoft.com/office/powerpoint/2010/main" val="283925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 técnico: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Manual técnico</a:t>
            </a:r>
          </a:p>
        </p:txBody>
      </p:sp>
    </p:spTree>
    <p:extLst>
      <p:ext uri="{BB962C8B-B14F-4D97-AF65-F5344CB8AC3E}">
        <p14:creationId xmlns:p14="http://schemas.microsoft.com/office/powerpoint/2010/main" val="185447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795442"/>
            <a:ext cx="8534400" cy="1507067"/>
          </a:xfrm>
        </p:spPr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OBJETIVO GENERAL: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2112" y="2302509"/>
            <a:ext cx="7683500" cy="3365076"/>
          </a:xfrm>
        </p:spPr>
        <p:txBody>
          <a:bodyPr>
            <a:normAutofit/>
          </a:bodyPr>
          <a:lstStyle/>
          <a:p>
            <a:pPr algn="just"/>
            <a:r>
              <a:rPr lang="es-CO" sz="3200" dirty="0"/>
              <a:t>Desarrollar un software que nos permita visualizar los horarios de teleinformática en la sede Barrio Colombia de forma organizada, eficiente y sencilla.</a:t>
            </a:r>
          </a:p>
        </p:txBody>
      </p:sp>
      <p:pic>
        <p:nvPicPr>
          <p:cNvPr id="6154" name="Picture 10" descr="Resultado de imagen para objetivo gen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2" y="2209800"/>
            <a:ext cx="3828679" cy="41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604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Pruebas unitarias: 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Pruebas unitarias</a:t>
            </a:r>
          </a:p>
        </p:txBody>
      </p:sp>
    </p:spTree>
    <p:extLst>
      <p:ext uri="{BB962C8B-B14F-4D97-AF65-F5344CB8AC3E}">
        <p14:creationId xmlns:p14="http://schemas.microsoft.com/office/powerpoint/2010/main" val="1977135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 de instalación: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Manual de instalación</a:t>
            </a:r>
          </a:p>
        </p:txBody>
      </p:sp>
    </p:spTree>
    <p:extLst>
      <p:ext uri="{BB962C8B-B14F-4D97-AF65-F5344CB8AC3E}">
        <p14:creationId xmlns:p14="http://schemas.microsoft.com/office/powerpoint/2010/main" val="1638127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Informe de migración de datos: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Migración de datos</a:t>
            </a:r>
          </a:p>
        </p:txBody>
      </p:sp>
    </p:spTree>
    <p:extLst>
      <p:ext uri="{BB962C8B-B14F-4D97-AF65-F5344CB8AC3E}">
        <p14:creationId xmlns:p14="http://schemas.microsoft.com/office/powerpoint/2010/main" val="3423186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Contrato de desarrollo software: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Contrato</a:t>
            </a:r>
          </a:p>
        </p:txBody>
      </p:sp>
    </p:spTree>
    <p:extLst>
      <p:ext uri="{BB962C8B-B14F-4D97-AF65-F5344CB8AC3E}">
        <p14:creationId xmlns:p14="http://schemas.microsoft.com/office/powerpoint/2010/main" val="290352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 de capacitación: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Plan de capacitación</a:t>
            </a:r>
          </a:p>
        </p:txBody>
      </p:sp>
    </p:spTree>
    <p:extLst>
      <p:ext uri="{BB962C8B-B14F-4D97-AF65-F5344CB8AC3E}">
        <p14:creationId xmlns:p14="http://schemas.microsoft.com/office/powerpoint/2010/main" val="423512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Diagrama e informe distribución: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1395934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Informe de bienes: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Informe de bienes </a:t>
            </a:r>
          </a:p>
        </p:txBody>
      </p:sp>
    </p:spTree>
    <p:extLst>
      <p:ext uri="{BB962C8B-B14F-4D97-AF65-F5344CB8AC3E}">
        <p14:creationId xmlns:p14="http://schemas.microsoft.com/office/powerpoint/2010/main" val="465428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Cuadro comparativo proveedores: </a:t>
            </a:r>
          </a:p>
        </p:txBody>
      </p:sp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3230734" y="3055220"/>
            <a:ext cx="5041557" cy="17299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Cuadro comparativo</a:t>
            </a:r>
          </a:p>
        </p:txBody>
      </p:sp>
    </p:spTree>
    <p:extLst>
      <p:ext uri="{BB962C8B-B14F-4D97-AF65-F5344CB8AC3E}">
        <p14:creationId xmlns:p14="http://schemas.microsoft.com/office/powerpoint/2010/main" val="338886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8502" y="480906"/>
            <a:ext cx="8534400" cy="1507067"/>
          </a:xfrm>
        </p:spPr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OBJETIVO ESPECÍFICO: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7975" y="2233930"/>
            <a:ext cx="8247698" cy="3729567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CO" sz="2800" dirty="0"/>
              <a:t>Realizar el levantamiento de información del proyecto.</a:t>
            </a:r>
          </a:p>
          <a:p>
            <a:pPr algn="just"/>
            <a:r>
              <a:rPr lang="es-CO" sz="2800" dirty="0"/>
              <a:t>Analizar e interpretar la información recolectada a través de la entrevista</a:t>
            </a:r>
          </a:p>
          <a:p>
            <a:pPr algn="just"/>
            <a:r>
              <a:rPr lang="es-CO" sz="2800" dirty="0"/>
              <a:t>Realizar la base de datos para así satisfacer las necesidades de los horarios</a:t>
            </a:r>
          </a:p>
          <a:p>
            <a:pPr algn="just"/>
            <a:r>
              <a:rPr lang="es-CO" sz="2800" dirty="0"/>
              <a:t>Crear la interfaz grafica teniendo en cuenta lo solicitado por el cliente</a:t>
            </a:r>
          </a:p>
          <a:p>
            <a:pPr algn="just"/>
            <a:r>
              <a:rPr lang="es-CO" sz="2800" dirty="0"/>
              <a:t>Codificar en el lenguaje de programación las diferentes partes que componen este proyecto para que sea completado.</a:t>
            </a:r>
          </a:p>
          <a:p>
            <a:endParaRPr lang="es-CO" dirty="0"/>
          </a:p>
        </p:txBody>
      </p:sp>
      <p:sp>
        <p:nvSpPr>
          <p:cNvPr id="5" name="AutoShape 6" descr="Resultado de imagen"/>
          <p:cNvSpPr>
            <a:spLocks noChangeAspect="1" noChangeArrowheads="1"/>
          </p:cNvSpPr>
          <p:nvPr/>
        </p:nvSpPr>
        <p:spPr bwMode="auto">
          <a:xfrm>
            <a:off x="155574" y="-144463"/>
            <a:ext cx="3476626" cy="34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8" descr="Resultado de image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180" name="Picture 12" descr="Resultado de imagen para seguimiento y control de proces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5" y="2122498"/>
            <a:ext cx="36957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41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6272" y="685473"/>
            <a:ext cx="10747441" cy="1507067"/>
          </a:xfrm>
        </p:spPr>
        <p:txBody>
          <a:bodyPr>
            <a:no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PLANTEAMIENTO DEL PROBLEMA: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66272" y="2971800"/>
            <a:ext cx="8301527" cy="2545537"/>
          </a:xfrm>
        </p:spPr>
        <p:txBody>
          <a:bodyPr/>
          <a:lstStyle/>
          <a:p>
            <a:pPr algn="just"/>
            <a:r>
              <a:rPr lang="es-CO" sz="3200" dirty="0"/>
              <a:t>Actualmente notamos que el horario se encuentra en archivo de Excel, esto hace del proceso un poco lento y deficiente.</a:t>
            </a:r>
            <a:endParaRPr lang="es-CO" dirty="0"/>
          </a:p>
        </p:txBody>
      </p:sp>
      <p:pic>
        <p:nvPicPr>
          <p:cNvPr id="8196" name="Picture 4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5"/>
          <a:stretch/>
        </p:blipFill>
        <p:spPr bwMode="auto">
          <a:xfrm>
            <a:off x="9693275" y="2971800"/>
            <a:ext cx="1647825" cy="2387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17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JUSTIFICACIÓN:</a:t>
            </a:r>
            <a:endParaRPr lang="es-ES" sz="6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6701" y="1773768"/>
            <a:ext cx="10131425" cy="3278430"/>
          </a:xfrm>
        </p:spPr>
        <p:txBody>
          <a:bodyPr/>
          <a:lstStyle/>
          <a:p>
            <a:r>
              <a:rPr lang="es-419" sz="3200" dirty="0"/>
              <a:t>Este software se hará con el propósito de mejorar los horarios en la sede barrio Colombia en el tema de la implementación y visualización del respectivo horario para que sea mas eficaz y el proceso  sea mas rápido. </a:t>
            </a:r>
          </a:p>
          <a:p>
            <a:endParaRPr lang="es-ES" dirty="0"/>
          </a:p>
        </p:txBody>
      </p:sp>
      <p:sp>
        <p:nvSpPr>
          <p:cNvPr id="4" name="AutoShape 2" descr="Resultado de imagen para chulito animado"/>
          <p:cNvSpPr>
            <a:spLocks noChangeAspect="1" noChangeArrowheads="1"/>
          </p:cNvSpPr>
          <p:nvPr/>
        </p:nvSpPr>
        <p:spPr bwMode="auto">
          <a:xfrm>
            <a:off x="155574" y="-144463"/>
            <a:ext cx="1558925" cy="15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44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75" y="3562349"/>
            <a:ext cx="33051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95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532552"/>
            <a:ext cx="8534400" cy="1507067"/>
          </a:xfrm>
        </p:spPr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ALCANCE: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4812" y="1424940"/>
            <a:ext cx="8534400" cy="3615267"/>
          </a:xfrm>
        </p:spPr>
        <p:txBody>
          <a:bodyPr>
            <a:normAutofit/>
          </a:bodyPr>
          <a:lstStyle/>
          <a:p>
            <a:r>
              <a:rPr lang="es-CO" sz="3200" dirty="0"/>
              <a:t>Se llegará a lograr que en el software se puedan crear, eliminar, modificar, actualizar los horarios y se puedan asignar a las sedes, ambientes e instructores en la sede del barrio Colombia para la especialidad de </a:t>
            </a:r>
            <a:r>
              <a:rPr lang="es-CO" sz="3200"/>
              <a:t>teleinformatica</a:t>
            </a:r>
            <a:endParaRPr lang="es-CO" sz="3200" dirty="0"/>
          </a:p>
        </p:txBody>
      </p:sp>
      <p:pic>
        <p:nvPicPr>
          <p:cNvPr id="9218" name="Picture 2" descr="Resultado de imagen para alcance de un proyec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3956183"/>
            <a:ext cx="3316499" cy="24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57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Componente técnico: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1849" y="2916929"/>
            <a:ext cx="10131425" cy="3649133"/>
          </a:xfrm>
        </p:spPr>
        <p:txBody>
          <a:bodyPr>
            <a:normAutofit fontScale="92500"/>
          </a:bodyPr>
          <a:lstStyle/>
          <a:p>
            <a:r>
              <a:rPr lang="es-ES" sz="3200" dirty="0"/>
              <a:t>Técnicas de levantamiento de información </a:t>
            </a:r>
          </a:p>
          <a:p>
            <a:r>
              <a:rPr lang="es-ES" sz="3200" dirty="0"/>
              <a:t>Mapa de procesos (BPMN o M.P del SENA)</a:t>
            </a:r>
          </a:p>
          <a:p>
            <a:r>
              <a:rPr lang="es-CO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Hardware, software con el que cuenta el cliente. (Inventario)</a:t>
            </a:r>
          </a:p>
          <a:p>
            <a:r>
              <a:rPr lang="es-CO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Historia de usuario (Requerimientos funcionales)</a:t>
            </a:r>
          </a:p>
          <a:p>
            <a:r>
              <a:rPr lang="es-CO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Casos de Uso (</a:t>
            </a:r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Casos de Uso, Formato Casos de Uso Extendido) </a:t>
            </a:r>
          </a:p>
          <a:p>
            <a:endParaRPr lang="es-CO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CO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CO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ES" sz="3200" dirty="0"/>
          </a:p>
        </p:txBody>
      </p:sp>
      <p:pic>
        <p:nvPicPr>
          <p:cNvPr id="7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095" y="1898887"/>
            <a:ext cx="822325" cy="8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75" y="2612887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310" y="3851773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924" y="3176345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chulito anim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087" y="4275504"/>
            <a:ext cx="758825" cy="75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Resultado de imagen para tecn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1" y="4905749"/>
            <a:ext cx="2743200" cy="20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9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Metodología utilizada: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9401" y="1917700"/>
            <a:ext cx="8775699" cy="2692400"/>
          </a:xfrm>
        </p:spPr>
        <p:txBody>
          <a:bodyPr>
            <a:normAutofit/>
          </a:bodyPr>
          <a:lstStyle/>
          <a:p>
            <a:pPr algn="just"/>
            <a:r>
              <a:rPr lang="es-CO" sz="2800" dirty="0"/>
              <a:t>La metodología utilizada es: SCRUM, la cual nos ayudará al desarrollo del proyecto, teniendo en cuenta que esta se basa únicamente en requerimientos funcionales.</a:t>
            </a:r>
          </a:p>
        </p:txBody>
      </p:sp>
      <p:pic>
        <p:nvPicPr>
          <p:cNvPr id="1026" name="Picture 2" descr="Resultado de imagen para proceso de empresa de caja caricatu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075112"/>
            <a:ext cx="333375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hlinkClick r:id="rId3"/>
          </p:cNvPr>
          <p:cNvSpPr/>
          <p:nvPr/>
        </p:nvSpPr>
        <p:spPr>
          <a:xfrm>
            <a:off x="980303" y="4547286"/>
            <a:ext cx="4003589" cy="172170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Tree</a:t>
            </a:r>
            <a:r>
              <a:rPr lang="es-419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-taiga</a:t>
            </a:r>
            <a:endParaRPr lang="es-E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653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964</TotalTime>
  <Words>620</Words>
  <Application>Microsoft Office PowerPoint</Application>
  <PresentationFormat>Panorámica</PresentationFormat>
  <Paragraphs>104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Celestial</vt:lpstr>
      <vt:lpstr>TIDSPLAN </vt:lpstr>
      <vt:lpstr>Componente metodológico:</vt:lpstr>
      <vt:lpstr>OBJETIVO GENERAL:</vt:lpstr>
      <vt:lpstr>OBJETIVO ESPECÍFICO: </vt:lpstr>
      <vt:lpstr>PLANTEAMIENTO DEL PROBLEMA:</vt:lpstr>
      <vt:lpstr>JUSTIFICACIÓN:</vt:lpstr>
      <vt:lpstr>ALCANCE: </vt:lpstr>
      <vt:lpstr>Componente técnico:</vt:lpstr>
      <vt:lpstr>Metodología utilizada:</vt:lpstr>
      <vt:lpstr>Técnicas de levantamiento de información:</vt:lpstr>
      <vt:lpstr>TRI: Entrevista: </vt:lpstr>
      <vt:lpstr>Mapa de procesos del sena:</vt:lpstr>
      <vt:lpstr>Mapa de procesos:</vt:lpstr>
      <vt:lpstr>BPMN - Modelo y notación de procesos de negocio:</vt:lpstr>
      <vt:lpstr>Equipo con el que cuenta el cliente:</vt:lpstr>
      <vt:lpstr>Requerimientos mínimos para la funcionalidad del software: </vt:lpstr>
      <vt:lpstr>Historia de usuario (Requerimientos funcionales):</vt:lpstr>
      <vt:lpstr>Casos de uso extendidos:</vt:lpstr>
      <vt:lpstr>Casos de uso:</vt:lpstr>
      <vt:lpstr>Servicio hosting en la nube:</vt:lpstr>
      <vt:lpstr>Costos Project (diagrama de Ghantt):</vt:lpstr>
      <vt:lpstr>Bases de datos:</vt:lpstr>
      <vt:lpstr>Diagrama de clases data base:</vt:lpstr>
      <vt:lpstr>Diagrama de distribución:</vt:lpstr>
      <vt:lpstr>Dominio de la aplicación:</vt:lpstr>
      <vt:lpstr>Sentencias DDL:</vt:lpstr>
      <vt:lpstr>Joins usando sentencias DML:</vt:lpstr>
      <vt:lpstr>Sistemas de control de versiones:</vt:lpstr>
      <vt:lpstr>Manual técnico:</vt:lpstr>
      <vt:lpstr>Pruebas unitarias: </vt:lpstr>
      <vt:lpstr>Manual de instalación:</vt:lpstr>
      <vt:lpstr>Informe de migración de datos:</vt:lpstr>
      <vt:lpstr>Contrato de desarrollo software:</vt:lpstr>
      <vt:lpstr>Plan de capacitación:</vt:lpstr>
      <vt:lpstr>Diagrama e informe distribución:</vt:lpstr>
      <vt:lpstr>Informe de bienes:</vt:lpstr>
      <vt:lpstr>Cuadro comparativo proveedores: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TIDSPLAN</dc:title>
  <dc:creator>FAMILIA</dc:creator>
  <cp:lastModifiedBy>SOPORTE</cp:lastModifiedBy>
  <cp:revision>94</cp:revision>
  <dcterms:created xsi:type="dcterms:W3CDTF">2017-03-22T02:03:58Z</dcterms:created>
  <dcterms:modified xsi:type="dcterms:W3CDTF">2018-04-18T14:01:35Z</dcterms:modified>
</cp:coreProperties>
</file>